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2291" r:id="rId2"/>
    <p:sldId id="12502" r:id="rId3"/>
    <p:sldId id="12503" r:id="rId4"/>
    <p:sldId id="12490" r:id="rId5"/>
    <p:sldId id="12521" r:id="rId6"/>
    <p:sldId id="12491" r:id="rId7"/>
    <p:sldId id="12492" r:id="rId8"/>
    <p:sldId id="12496" r:id="rId9"/>
    <p:sldId id="12497" r:id="rId10"/>
    <p:sldId id="12498" r:id="rId11"/>
    <p:sldId id="12500" r:id="rId12"/>
    <p:sldId id="12504" r:id="rId13"/>
    <p:sldId id="12520" r:id="rId14"/>
    <p:sldId id="12505" r:id="rId15"/>
    <p:sldId id="12506" r:id="rId16"/>
    <p:sldId id="12507" r:id="rId17"/>
    <p:sldId id="12508" r:id="rId18"/>
    <p:sldId id="12509" r:id="rId19"/>
    <p:sldId id="12510" r:id="rId20"/>
    <p:sldId id="12511" r:id="rId21"/>
    <p:sldId id="12512" r:id="rId22"/>
    <p:sldId id="12513" r:id="rId23"/>
    <p:sldId id="12514" r:id="rId24"/>
    <p:sldId id="12515" r:id="rId25"/>
    <p:sldId id="12516" r:id="rId26"/>
    <p:sldId id="12517" r:id="rId27"/>
    <p:sldId id="12518" r:id="rId28"/>
    <p:sldId id="12519" r:id="rId29"/>
    <p:sldId id="12432" r:id="rId30"/>
  </p:sldIdLst>
  <p:sldSz cx="12192000" cy="6858000"/>
  <p:notesSz cx="6858000" cy="9144000"/>
  <p:custDataLst>
    <p:tags r:id="rId3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晋博" initials="陈晋博" lastIdx="1" clrIdx="0">
    <p:extLst>
      <p:ext uri="{19B8F6BF-5375-455C-9EA6-DF929625EA0E}">
        <p15:presenceInfo xmlns:p15="http://schemas.microsoft.com/office/powerpoint/2012/main" userId="S::chenjinbo@senseauto.com::a8f7f731-5549-426a-ae3a-6a8569baad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0D9299"/>
    <a:srgbClr val="02656A"/>
    <a:srgbClr val="BABABC"/>
    <a:srgbClr val="EEEFF0"/>
    <a:srgbClr val="C6C6C6"/>
    <a:srgbClr val="548235"/>
    <a:srgbClr val="10D7E1"/>
    <a:srgbClr val="25303C"/>
    <a:srgbClr val="185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6E6E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6" autoAdjust="0"/>
    <p:restoredTop sz="89341" autoAdjust="0"/>
  </p:normalViewPr>
  <p:slideViewPr>
    <p:cSldViewPr snapToGrid="0">
      <p:cViewPr>
        <p:scale>
          <a:sx n="88" d="100"/>
          <a:sy n="88" d="100"/>
        </p:scale>
        <p:origin x="13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656" y="-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EB9E45-F40B-B7C0-A9BD-90B03ACDD6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C63FCD-F9A6-8AB8-6BBE-921DFA7B7F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AEA4-2D56-AD4D-8CD7-5B572D5CBFAD}" type="datetimeFigureOut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F817A7-269A-A424-3527-D76E15648B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23800B-ED45-8E31-CA65-75071345D3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9000C-2461-C44F-B9D3-693BDF050F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586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3340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25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99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663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653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66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582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22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3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8129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6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2850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2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823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970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19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489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746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244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94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1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466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91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52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10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53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07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3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9A16ECD-41A4-2146-9C21-EC2B6892D3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6C162397-2B0C-5B42-A6B1-C2B84DE1F2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67103EBC-DA73-6747-9AD2-605733F6D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41D75A-EF07-E34F-BBF9-27A532D7280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F37D89-B281-B047-9FAB-7B2687185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66076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0C42C0-A2F9-1340-A129-97E78C352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4" y="-16933"/>
            <a:ext cx="12283027" cy="6912000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17042C10-1EE1-0F43-9DE7-652186E4A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66DB39-82B4-EE44-8ABD-BB4863AF2C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1082" y="-16934"/>
            <a:ext cx="8236799" cy="6911999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E9533EC-3027-A149-A650-590B046FD9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</p:spPr>
        <p:txBody>
          <a:bodyPr anchor="b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2573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1145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22270B-5044-7748-B93C-2D8DB8F031A6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607AFC-066A-3D49-9538-FB7C7FF70C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99215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30C42C0-A2F9-1340-A129-97E78C352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2977D-E870-8548-B636-3255DF02C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7CF6C7A1-7037-A142-BDFD-9A069D2DFB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05" y="3327214"/>
            <a:ext cx="897547" cy="6635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01</a:t>
            </a:r>
            <a:endParaRPr kumimoji="1"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B566D86E-79FF-1C4E-A0E1-C6C72135BB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C95D22-1426-0144-924E-8E6D43C3C96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0EE691-8AE6-034F-AC51-2B317C7093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25354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正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5F2B66-D21C-5640-A091-FFFFD9E7F6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图片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2147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1783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正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5">
            <a:extLst>
              <a:ext uri="{FF2B5EF4-FFF2-40B4-BE49-F238E27FC236}">
                <a16:creationId xmlns:a16="http://schemas.microsoft.com/office/drawing/2014/main" id="{FC633814-05A3-374B-BB73-2B1E4F0E9A2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66A24FA2-E2CD-1F4D-9375-3FAFCD5AFB9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5C67F1-5525-EE4A-A362-B103F17EA6B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9ACC84-86E7-E345-9062-D7A00F6AC9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1275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正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BB4F532-9193-7D40-A04B-EBAF3E61BE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2199A5-9791-FC40-A024-636FDECD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85D4BD-F62C-2241-B61E-9F307CBE4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18196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>
            <a:extLst>
              <a:ext uri="{FF2B5EF4-FFF2-40B4-BE49-F238E27FC236}">
                <a16:creationId xmlns:a16="http://schemas.microsoft.com/office/drawing/2014/main" id="{B8354F05-5D43-7A45-A495-07B5F7BC1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8" name="文本占位符 9">
            <a:extLst>
              <a:ext uri="{FF2B5EF4-FFF2-40B4-BE49-F238E27FC236}">
                <a16:creationId xmlns:a16="http://schemas.microsoft.com/office/drawing/2014/main" id="{999F5F91-3195-284E-90F3-AB29A00164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280494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封面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419DC11-02ED-7344-B99B-CE5063F1FA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F987508-A3C8-4349-AB61-AA86D91F81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图片占位符 12">
            <a:extLst>
              <a:ext uri="{FF2B5EF4-FFF2-40B4-BE49-F238E27FC236}">
                <a16:creationId xmlns:a16="http://schemas.microsoft.com/office/drawing/2014/main" id="{0A875A1F-6DA3-3C4E-A5C3-220DA3C3CF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5CFEB5-BEE0-0C45-AA13-DE7A996A6A8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3C8476-7AFA-934E-A5FE-B55329A3FB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52190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1387AF-60C5-EB48-B179-667DF8764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A0E688E-5402-6241-83E4-7137A51EED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3429000"/>
            <a:ext cx="3246495" cy="276382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5FB802-45F3-DE43-A27C-4BDFD1B6E5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1083" y="-27000"/>
            <a:ext cx="8236800" cy="6912000"/>
          </a:xfrm>
          <a:prstGeom prst="rect">
            <a:avLst/>
          </a:prstGeom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243045C-DBDD-C049-8048-F747900499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</p:spPr>
        <p:txBody>
          <a:bodyPr anchor="b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2573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1145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607ED2-9543-C348-941B-353C96594FC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6B7B51-3506-F64D-957C-72C80BDFE8F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0240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1387AF-60C5-EB48-B179-667DF8764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29D8057B-A4B1-3746-B0AA-A22949922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A27C716-C35B-BB42-8C2D-5E1D85CB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05" y="3327214"/>
            <a:ext cx="897547" cy="6635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01</a:t>
            </a:r>
            <a:endParaRPr kumimoji="1" lang="zh-CN" altLang="en-US"/>
          </a:p>
        </p:txBody>
      </p:sp>
      <p:sp>
        <p:nvSpPr>
          <p:cNvPr id="10" name="图片占位符 12">
            <a:extLst>
              <a:ext uri="{FF2B5EF4-FFF2-40B4-BE49-F238E27FC236}">
                <a16:creationId xmlns:a16="http://schemas.microsoft.com/office/drawing/2014/main" id="{F6567862-A806-654B-AC0A-BF6D169A61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18721" y="-27000"/>
            <a:ext cx="8218793" cy="691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364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正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33DB1228-2B19-4A45-8919-F70EFA1BAB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图片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EF70D68B-3F02-2B4B-9301-C797564873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2147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内容占位符 15">
            <a:extLst>
              <a:ext uri="{FF2B5EF4-FFF2-40B4-BE49-F238E27FC236}">
                <a16:creationId xmlns:a16="http://schemas.microsoft.com/office/drawing/2014/main" id="{B6716B4A-D8EB-4144-BED0-BCEBC04840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431946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封面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42FC8C4-AE24-7F46-8A0B-92DCD6605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A2B9BFF-4642-F945-A338-CE118EE232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图片占位符 12">
            <a:extLst>
              <a:ext uri="{FF2B5EF4-FFF2-40B4-BE49-F238E27FC236}">
                <a16:creationId xmlns:a16="http://schemas.microsoft.com/office/drawing/2014/main" id="{AFB1BDA0-1C77-1B4A-8AE7-2AF264919C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171FD7-8CAE-EF4D-A794-F6A9C72650BA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ADCE96-F946-844C-901C-7284BA501F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34299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正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6447736-1BFC-3E45-9E5E-F9B4265616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内容占位符 15">
            <a:extLst>
              <a:ext uri="{FF2B5EF4-FFF2-40B4-BE49-F238E27FC236}">
                <a16:creationId xmlns:a16="http://schemas.microsoft.com/office/drawing/2014/main" id="{09A1A4C0-054E-DC4C-82E4-EA7CB1AE640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内容占位符 15">
            <a:extLst>
              <a:ext uri="{FF2B5EF4-FFF2-40B4-BE49-F238E27FC236}">
                <a16:creationId xmlns:a16="http://schemas.microsoft.com/office/drawing/2014/main" id="{AAEB42B2-765F-1245-866F-79327AB2D30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9408915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三：正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A1CBA6-811B-A34E-A3D4-0CB4FB50E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87491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EBFC80D-D9EF-6B4F-A469-6620ECC8B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2111A92C-7A48-5D43-B798-6329A65D3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8360A465-775E-B141-8973-D1986CC0FB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10D7E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20B6029F-BBC7-8D47-8F5E-5E7AD95A89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06A508F-BDCC-D54A-A64E-ADCF322D2731}" type="datetime1">
              <a:rPr kumimoji="1" lang="zh-CN" altLang="en-US" smtClean="0"/>
              <a:t>2025/6/7</a:t>
            </a:fld>
            <a:endParaRPr kumimoji="1" lang="zh-CN" altLang="en-US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C6821F53-C2FE-0E40-8A24-38A57861DA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437F807-0FAC-894C-9051-5607F25B25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7A8903-29E8-8B4C-9EE3-C82AC785004C}"/>
              </a:ext>
            </a:extLst>
          </p:cNvPr>
          <p:cNvSpPr/>
          <p:nvPr userDrawn="1"/>
        </p:nvSpPr>
        <p:spPr>
          <a:xfrm>
            <a:off x="-566530" y="468132"/>
            <a:ext cx="387626" cy="387626"/>
          </a:xfrm>
          <a:prstGeom prst="rect">
            <a:avLst/>
          </a:prstGeom>
          <a:solidFill>
            <a:srgbClr val="0D9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B05F5F-312B-244A-A52A-F2A72E5FD663}"/>
              </a:ext>
            </a:extLst>
          </p:cNvPr>
          <p:cNvSpPr/>
          <p:nvPr userDrawn="1"/>
        </p:nvSpPr>
        <p:spPr>
          <a:xfrm>
            <a:off x="-566530" y="1460390"/>
            <a:ext cx="387626" cy="387626"/>
          </a:xfrm>
          <a:prstGeom prst="rect">
            <a:avLst/>
          </a:prstGeom>
          <a:solidFill>
            <a:srgbClr val="1C7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2656A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65D360-B624-CD4C-9152-4D4BB98AB730}"/>
              </a:ext>
            </a:extLst>
          </p:cNvPr>
          <p:cNvSpPr/>
          <p:nvPr userDrawn="1"/>
        </p:nvSpPr>
        <p:spPr>
          <a:xfrm>
            <a:off x="-566530" y="3920330"/>
            <a:ext cx="387626" cy="387626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81CAD5F-DCD7-7C47-811D-202D6A61021B}"/>
              </a:ext>
            </a:extLst>
          </p:cNvPr>
          <p:cNvSpPr/>
          <p:nvPr userDrawn="1"/>
        </p:nvSpPr>
        <p:spPr>
          <a:xfrm>
            <a:off x="-566530" y="3428342"/>
            <a:ext cx="387626" cy="38762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60B9AD-1FFA-864F-BBD4-D7616E02F0A3}"/>
              </a:ext>
            </a:extLst>
          </p:cNvPr>
          <p:cNvSpPr/>
          <p:nvPr userDrawn="1"/>
        </p:nvSpPr>
        <p:spPr>
          <a:xfrm>
            <a:off x="-576469" y="2936354"/>
            <a:ext cx="387626" cy="38762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7AA54C-EF46-F341-8600-CF02BE9BF174}"/>
              </a:ext>
            </a:extLst>
          </p:cNvPr>
          <p:cNvSpPr/>
          <p:nvPr userDrawn="1"/>
        </p:nvSpPr>
        <p:spPr>
          <a:xfrm>
            <a:off x="-576469" y="2444366"/>
            <a:ext cx="387626" cy="387626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3A86E5-830F-9B41-9322-A97A8AB17712}"/>
              </a:ext>
            </a:extLst>
          </p:cNvPr>
          <p:cNvSpPr/>
          <p:nvPr userDrawn="1"/>
        </p:nvSpPr>
        <p:spPr>
          <a:xfrm>
            <a:off x="-566530" y="968402"/>
            <a:ext cx="387626" cy="387626"/>
          </a:xfrm>
          <a:prstGeom prst="rect">
            <a:avLst/>
          </a:prstGeom>
          <a:solidFill>
            <a:srgbClr val="0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CB76135-F02D-7C4C-8035-08E28973E0F1}"/>
              </a:ext>
            </a:extLst>
          </p:cNvPr>
          <p:cNvSpPr/>
          <p:nvPr userDrawn="1"/>
        </p:nvSpPr>
        <p:spPr>
          <a:xfrm>
            <a:off x="-566530" y="1952378"/>
            <a:ext cx="387626" cy="387626"/>
          </a:xfrm>
          <a:prstGeom prst="rect">
            <a:avLst/>
          </a:prstGeom>
          <a:solidFill>
            <a:srgbClr val="185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38992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11305B7-36A8-B74F-B2F4-11A30DFC5C91}"/>
              </a:ext>
            </a:extLst>
          </p:cNvPr>
          <p:cNvSpPr/>
          <p:nvPr userDrawn="1"/>
        </p:nvSpPr>
        <p:spPr>
          <a:xfrm>
            <a:off x="-566530" y="-26176"/>
            <a:ext cx="387626" cy="387626"/>
          </a:xfrm>
          <a:prstGeom prst="rect">
            <a:avLst/>
          </a:prstGeom>
          <a:solidFill>
            <a:srgbClr val="10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23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89A211-C5AA-4145-9246-5A6E239C79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9CE78-AB9C-CF41-81A5-7102A4EB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fld id="{F2DF2D6B-C37F-9D46-8970-B76EF64D2075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8FC0E6-CEF6-DA46-8500-B89BE7F8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86415-3E06-4A4F-B07F-FAB9DEE4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5309C134-F028-C24A-A36D-88621ED9A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205" y="3801533"/>
            <a:ext cx="3246495" cy="239129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rgbClr val="0D92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62E220CD-A68C-8D46-97D8-9668674D99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</p:spPr>
        <p:txBody>
          <a:bodyPr anchor="b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2573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1145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965AAD-E3E5-7F48-926A-999533A7E721}"/>
              </a:ext>
            </a:extLst>
          </p:cNvPr>
          <p:cNvSpPr/>
          <p:nvPr userDrawn="1"/>
        </p:nvSpPr>
        <p:spPr>
          <a:xfrm>
            <a:off x="-566530" y="468132"/>
            <a:ext cx="387626" cy="387626"/>
          </a:xfrm>
          <a:prstGeom prst="rect">
            <a:avLst/>
          </a:prstGeom>
          <a:solidFill>
            <a:srgbClr val="0D9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EB262C-7CE3-F940-AA24-51F47A50AD20}"/>
              </a:ext>
            </a:extLst>
          </p:cNvPr>
          <p:cNvSpPr/>
          <p:nvPr userDrawn="1"/>
        </p:nvSpPr>
        <p:spPr>
          <a:xfrm>
            <a:off x="-566530" y="1460390"/>
            <a:ext cx="387626" cy="387626"/>
          </a:xfrm>
          <a:prstGeom prst="rect">
            <a:avLst/>
          </a:prstGeom>
          <a:solidFill>
            <a:srgbClr val="1C7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2656A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C8D11C-F123-4A44-986D-84251BA79687}"/>
              </a:ext>
            </a:extLst>
          </p:cNvPr>
          <p:cNvSpPr/>
          <p:nvPr userDrawn="1"/>
        </p:nvSpPr>
        <p:spPr>
          <a:xfrm>
            <a:off x="-566530" y="3920330"/>
            <a:ext cx="387626" cy="387626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FA7197-4E2D-2446-9150-88001D6FD2C0}"/>
              </a:ext>
            </a:extLst>
          </p:cNvPr>
          <p:cNvSpPr/>
          <p:nvPr userDrawn="1"/>
        </p:nvSpPr>
        <p:spPr>
          <a:xfrm>
            <a:off x="-566530" y="3428342"/>
            <a:ext cx="387626" cy="38762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9EA689B-F3CB-9D4D-AD68-9220CFD348C1}"/>
              </a:ext>
            </a:extLst>
          </p:cNvPr>
          <p:cNvSpPr/>
          <p:nvPr userDrawn="1"/>
        </p:nvSpPr>
        <p:spPr>
          <a:xfrm>
            <a:off x="-576469" y="2936354"/>
            <a:ext cx="387626" cy="38762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F04DEDC-9C1E-A64F-899F-9AF715E045BF}"/>
              </a:ext>
            </a:extLst>
          </p:cNvPr>
          <p:cNvSpPr/>
          <p:nvPr userDrawn="1"/>
        </p:nvSpPr>
        <p:spPr>
          <a:xfrm>
            <a:off x="-576469" y="2444366"/>
            <a:ext cx="387626" cy="387626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AC25662-4D13-614C-ADD2-97045BA872B8}"/>
              </a:ext>
            </a:extLst>
          </p:cNvPr>
          <p:cNvSpPr/>
          <p:nvPr userDrawn="1"/>
        </p:nvSpPr>
        <p:spPr>
          <a:xfrm>
            <a:off x="-566530" y="968402"/>
            <a:ext cx="387626" cy="387626"/>
          </a:xfrm>
          <a:prstGeom prst="rect">
            <a:avLst/>
          </a:prstGeom>
          <a:solidFill>
            <a:srgbClr val="0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0CC86BD-B719-284A-A265-D801150E6F13}"/>
              </a:ext>
            </a:extLst>
          </p:cNvPr>
          <p:cNvSpPr/>
          <p:nvPr userDrawn="1"/>
        </p:nvSpPr>
        <p:spPr>
          <a:xfrm>
            <a:off x="-566530" y="1952378"/>
            <a:ext cx="387626" cy="387626"/>
          </a:xfrm>
          <a:prstGeom prst="rect">
            <a:avLst/>
          </a:prstGeom>
          <a:solidFill>
            <a:srgbClr val="185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38992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0552EE7-1FA5-A945-BF43-2DD9A16235D9}"/>
              </a:ext>
            </a:extLst>
          </p:cNvPr>
          <p:cNvSpPr/>
          <p:nvPr userDrawn="1"/>
        </p:nvSpPr>
        <p:spPr>
          <a:xfrm>
            <a:off x="-566530" y="-26176"/>
            <a:ext cx="387626" cy="387626"/>
          </a:xfrm>
          <a:prstGeom prst="rect">
            <a:avLst/>
          </a:prstGeom>
          <a:solidFill>
            <a:srgbClr val="10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51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2EBCBF2-21D8-694B-9C30-C818A46B3F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5CC01-7AAA-B04B-A4EF-09E81ADF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fld id="{F2DF2D6B-C37F-9D46-8970-B76EF64D2075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B8B74-DCDA-9F49-815D-20136782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554F1-C2B1-A146-AFAC-F596CBA1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F23DA87C-27F2-6D40-9C92-4FB12EEA0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3163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2255B6A-31D5-4D40-9212-E4A55A1DD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图片</a:t>
            </a:r>
          </a:p>
        </p:txBody>
      </p:sp>
      <p:sp>
        <p:nvSpPr>
          <p:cNvPr id="13" name="内容占位符 15">
            <a:extLst>
              <a:ext uri="{FF2B5EF4-FFF2-40B4-BE49-F238E27FC236}">
                <a16:creationId xmlns:a16="http://schemas.microsoft.com/office/drawing/2014/main" id="{9EF1CA0A-955B-004F-9697-F0D8465CF1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CA9691-4CB7-2848-8380-71FAB60B879B}"/>
              </a:ext>
            </a:extLst>
          </p:cNvPr>
          <p:cNvSpPr/>
          <p:nvPr userDrawn="1"/>
        </p:nvSpPr>
        <p:spPr>
          <a:xfrm>
            <a:off x="-566530" y="468132"/>
            <a:ext cx="387626" cy="387626"/>
          </a:xfrm>
          <a:prstGeom prst="rect">
            <a:avLst/>
          </a:prstGeom>
          <a:solidFill>
            <a:srgbClr val="0D9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D15FA3-D9E7-7644-9E57-7695EBEB5383}"/>
              </a:ext>
            </a:extLst>
          </p:cNvPr>
          <p:cNvSpPr/>
          <p:nvPr userDrawn="1"/>
        </p:nvSpPr>
        <p:spPr>
          <a:xfrm>
            <a:off x="-566530" y="1460390"/>
            <a:ext cx="387626" cy="387626"/>
          </a:xfrm>
          <a:prstGeom prst="rect">
            <a:avLst/>
          </a:prstGeom>
          <a:solidFill>
            <a:srgbClr val="1C7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2656A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0611D7-BCB5-254C-98B3-73302258DB42}"/>
              </a:ext>
            </a:extLst>
          </p:cNvPr>
          <p:cNvSpPr/>
          <p:nvPr userDrawn="1"/>
        </p:nvSpPr>
        <p:spPr>
          <a:xfrm>
            <a:off x="-566530" y="3920330"/>
            <a:ext cx="387626" cy="387626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623661-DCDA-B946-B78A-18A6279DE5E3}"/>
              </a:ext>
            </a:extLst>
          </p:cNvPr>
          <p:cNvSpPr/>
          <p:nvPr userDrawn="1"/>
        </p:nvSpPr>
        <p:spPr>
          <a:xfrm>
            <a:off x="-566530" y="3428342"/>
            <a:ext cx="387626" cy="38762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60B7A5-8145-B34D-B8CD-4DC988AFDB6E}"/>
              </a:ext>
            </a:extLst>
          </p:cNvPr>
          <p:cNvSpPr/>
          <p:nvPr userDrawn="1"/>
        </p:nvSpPr>
        <p:spPr>
          <a:xfrm>
            <a:off x="-576469" y="2936354"/>
            <a:ext cx="387626" cy="38762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EDB673A-AFF5-724D-82CF-FEA679CC07A0}"/>
              </a:ext>
            </a:extLst>
          </p:cNvPr>
          <p:cNvSpPr/>
          <p:nvPr userDrawn="1"/>
        </p:nvSpPr>
        <p:spPr>
          <a:xfrm>
            <a:off x="-576469" y="2444366"/>
            <a:ext cx="387626" cy="387626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8CA1CE-B5E4-F84C-A5F3-D333C1C56B5A}"/>
              </a:ext>
            </a:extLst>
          </p:cNvPr>
          <p:cNvSpPr/>
          <p:nvPr userDrawn="1"/>
        </p:nvSpPr>
        <p:spPr>
          <a:xfrm>
            <a:off x="-566530" y="968402"/>
            <a:ext cx="387626" cy="387626"/>
          </a:xfrm>
          <a:prstGeom prst="rect">
            <a:avLst/>
          </a:prstGeom>
          <a:solidFill>
            <a:srgbClr val="0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E0D279-4C2C-EF47-A11C-EB44180709C7}"/>
              </a:ext>
            </a:extLst>
          </p:cNvPr>
          <p:cNvSpPr/>
          <p:nvPr userDrawn="1"/>
        </p:nvSpPr>
        <p:spPr>
          <a:xfrm>
            <a:off x="-566530" y="1952378"/>
            <a:ext cx="387626" cy="387626"/>
          </a:xfrm>
          <a:prstGeom prst="rect">
            <a:avLst/>
          </a:prstGeom>
          <a:solidFill>
            <a:srgbClr val="185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3899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01DC13-FA46-8B4A-B0DF-69927FC286D3}"/>
              </a:ext>
            </a:extLst>
          </p:cNvPr>
          <p:cNvSpPr/>
          <p:nvPr userDrawn="1"/>
        </p:nvSpPr>
        <p:spPr>
          <a:xfrm>
            <a:off x="-566530" y="-26176"/>
            <a:ext cx="387626" cy="387626"/>
          </a:xfrm>
          <a:prstGeom prst="rect">
            <a:avLst/>
          </a:prstGeom>
          <a:solidFill>
            <a:srgbClr val="10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2639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2EBCBF2-21D8-694B-9C30-C818A46B3F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A5CC01-7AAA-B04B-A4EF-09E81ADF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fld id="{F2DF2D6B-C37F-9D46-8970-B76EF64D2075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B8B74-DCDA-9F49-815D-20136782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0554F1-C2B1-A146-AFAC-F596CBA1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F23DA87C-27F2-6D40-9C92-4FB12EEA0F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3163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3" name="内容占位符 15">
            <a:extLst>
              <a:ext uri="{FF2B5EF4-FFF2-40B4-BE49-F238E27FC236}">
                <a16:creationId xmlns:a16="http://schemas.microsoft.com/office/drawing/2014/main" id="{9EF1CA0A-955B-004F-9697-F0D8465CF16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356028"/>
            <a:ext cx="10515600" cy="48637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BCA9691-4CB7-2848-8380-71FAB60B879B}"/>
              </a:ext>
            </a:extLst>
          </p:cNvPr>
          <p:cNvSpPr/>
          <p:nvPr userDrawn="1"/>
        </p:nvSpPr>
        <p:spPr>
          <a:xfrm>
            <a:off x="-566530" y="468132"/>
            <a:ext cx="387626" cy="387626"/>
          </a:xfrm>
          <a:prstGeom prst="rect">
            <a:avLst/>
          </a:prstGeom>
          <a:solidFill>
            <a:srgbClr val="0D9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D15FA3-D9E7-7644-9E57-7695EBEB5383}"/>
              </a:ext>
            </a:extLst>
          </p:cNvPr>
          <p:cNvSpPr/>
          <p:nvPr userDrawn="1"/>
        </p:nvSpPr>
        <p:spPr>
          <a:xfrm>
            <a:off x="-566530" y="1460390"/>
            <a:ext cx="387626" cy="387626"/>
          </a:xfrm>
          <a:prstGeom prst="rect">
            <a:avLst/>
          </a:prstGeom>
          <a:solidFill>
            <a:srgbClr val="1C7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2656A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0611D7-BCB5-254C-98B3-73302258DB42}"/>
              </a:ext>
            </a:extLst>
          </p:cNvPr>
          <p:cNvSpPr/>
          <p:nvPr userDrawn="1"/>
        </p:nvSpPr>
        <p:spPr>
          <a:xfrm>
            <a:off x="-566530" y="3920330"/>
            <a:ext cx="387626" cy="387626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9623661-DCDA-B946-B78A-18A6279DE5E3}"/>
              </a:ext>
            </a:extLst>
          </p:cNvPr>
          <p:cNvSpPr/>
          <p:nvPr userDrawn="1"/>
        </p:nvSpPr>
        <p:spPr>
          <a:xfrm>
            <a:off x="-566530" y="3428342"/>
            <a:ext cx="387626" cy="38762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60B7A5-8145-B34D-B8CD-4DC988AFDB6E}"/>
              </a:ext>
            </a:extLst>
          </p:cNvPr>
          <p:cNvSpPr/>
          <p:nvPr userDrawn="1"/>
        </p:nvSpPr>
        <p:spPr>
          <a:xfrm>
            <a:off x="-576469" y="2936354"/>
            <a:ext cx="387626" cy="387626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EDB673A-AFF5-724D-82CF-FEA679CC07A0}"/>
              </a:ext>
            </a:extLst>
          </p:cNvPr>
          <p:cNvSpPr/>
          <p:nvPr userDrawn="1"/>
        </p:nvSpPr>
        <p:spPr>
          <a:xfrm>
            <a:off x="-576469" y="2444366"/>
            <a:ext cx="387626" cy="387626"/>
          </a:xfrm>
          <a:prstGeom prst="rect">
            <a:avLst/>
          </a:prstGeom>
          <a:solidFill>
            <a:srgbClr val="25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8CA1CE-B5E4-F84C-A5F3-D333C1C56B5A}"/>
              </a:ext>
            </a:extLst>
          </p:cNvPr>
          <p:cNvSpPr/>
          <p:nvPr userDrawn="1"/>
        </p:nvSpPr>
        <p:spPr>
          <a:xfrm>
            <a:off x="-566530" y="968402"/>
            <a:ext cx="387626" cy="387626"/>
          </a:xfrm>
          <a:prstGeom prst="rect">
            <a:avLst/>
          </a:prstGeom>
          <a:solidFill>
            <a:srgbClr val="02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0E0D279-4C2C-EF47-A11C-EB44180709C7}"/>
              </a:ext>
            </a:extLst>
          </p:cNvPr>
          <p:cNvSpPr/>
          <p:nvPr userDrawn="1"/>
        </p:nvSpPr>
        <p:spPr>
          <a:xfrm>
            <a:off x="-566530" y="1952378"/>
            <a:ext cx="387626" cy="387626"/>
          </a:xfrm>
          <a:prstGeom prst="rect">
            <a:avLst/>
          </a:prstGeom>
          <a:solidFill>
            <a:srgbClr val="185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38992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401DC13-FA46-8B4A-B0DF-69927FC286D3}"/>
              </a:ext>
            </a:extLst>
          </p:cNvPr>
          <p:cNvSpPr/>
          <p:nvPr userDrawn="1"/>
        </p:nvSpPr>
        <p:spPr>
          <a:xfrm>
            <a:off x="-566530" y="-26176"/>
            <a:ext cx="387626" cy="387626"/>
          </a:xfrm>
          <a:prstGeom prst="rect">
            <a:avLst/>
          </a:prstGeom>
          <a:solidFill>
            <a:srgbClr val="10D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2912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样式二：正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D6F4BA2-251A-6F4E-85DE-8DAC53CF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5F2B66-D21C-5640-A091-FFFFD9E7F6D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图片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50C8C-7EC2-774F-8DCE-F9AB6CC0D3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2147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72FA05F0-9360-B14C-AC8A-EFAA9A9E44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2DB466-36D6-AE45-BFAD-DA93DB5C82D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fld id="{F2DF2D6B-C37F-9D46-8970-B76EF64D2075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75189E-D4D4-1344-BB34-1F91D624B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8" name="图片 7" descr="男子的脸部特写与配字&#10;&#10;低可信度描述已自动生成">
            <a:extLst>
              <a:ext uri="{FF2B5EF4-FFF2-40B4-BE49-F238E27FC236}">
                <a16:creationId xmlns:a16="http://schemas.microsoft.com/office/drawing/2014/main" id="{A9ED6F59-BF07-4066-847D-18525E5BF7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858" y="201565"/>
            <a:ext cx="1656538" cy="4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169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2C2F06B-26C2-7E4C-88F4-5753D3869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4" y="-17926"/>
            <a:ext cx="12283027" cy="6912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4875EC8-D80C-3144-BB98-5893EE2BF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3801533"/>
            <a:ext cx="3246495" cy="239129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2FD18B8-5435-AF47-BCFA-F6254B0DF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2826" y="-17062"/>
            <a:ext cx="8236799" cy="691199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6553AD-5327-6C43-ABC1-7EB54203FF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69223" y="519941"/>
            <a:ext cx="6584577" cy="5672883"/>
          </a:xfrm>
          <a:prstGeom prst="rect">
            <a:avLst/>
          </a:prstGeom>
        </p:spPr>
        <p:txBody>
          <a:bodyPr anchor="b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8001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2573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6573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1145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58D8E4-1373-B449-8DBE-DB8E3C489AB5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551F03A-0A78-3B4E-9233-FC71E5AECEE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41313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2C2F06B-26C2-7E4C-88F4-5753D3869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4875EC8-D80C-3144-BB98-5893EE2BF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05" y="4504875"/>
            <a:ext cx="3246495" cy="16879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3B457B6-317F-1E43-B350-8DE64BEA44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05" y="3327214"/>
            <a:ext cx="897547" cy="6635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20000"/>
              </a:lnSpc>
              <a:buNone/>
              <a:defRPr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lnSpc>
                <a:spcPct val="120000"/>
              </a:lnSpc>
              <a:buNone/>
              <a:defRPr sz="1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en-US" altLang="zh-CN"/>
              <a:t>01</a:t>
            </a:r>
            <a:endParaRPr kumimoji="1" lang="zh-CN" altLang="en-US"/>
          </a:p>
        </p:txBody>
      </p:sp>
      <p:sp>
        <p:nvSpPr>
          <p:cNvPr id="9" name="图片占位符 12">
            <a:extLst>
              <a:ext uri="{FF2B5EF4-FFF2-40B4-BE49-F238E27FC236}">
                <a16:creationId xmlns:a16="http://schemas.microsoft.com/office/drawing/2014/main" id="{821A0171-1953-C04D-B4C0-F1E08DADD1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18721" y="-27012"/>
            <a:ext cx="8218793" cy="691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910F06-D470-8D4F-A668-5E42D532EC2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268C88-5186-B646-AE38-934DE0CEA7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939389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正文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DC316C0-0D19-E74A-8A5D-70828C1A1C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7" name="图片占位符 2">
            <a:extLst>
              <a:ext uri="{FF2B5EF4-FFF2-40B4-BE49-F238E27FC236}">
                <a16:creationId xmlns:a16="http://schemas.microsoft.com/office/drawing/2014/main" id="{2B2E62F6-3908-9040-9E9C-144B2B858E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2292695"/>
            <a:ext cx="3973997" cy="27825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图片</a:t>
            </a:r>
          </a:p>
        </p:txBody>
      </p:sp>
      <p:sp>
        <p:nvSpPr>
          <p:cNvPr id="8" name="文本占位符 13">
            <a:extLst>
              <a:ext uri="{FF2B5EF4-FFF2-40B4-BE49-F238E27FC236}">
                <a16:creationId xmlns:a16="http://schemas.microsoft.com/office/drawing/2014/main" id="{1119252C-9A07-3E4B-B20D-3532DB0010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942" y="214714"/>
            <a:ext cx="7623175" cy="49674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9" name="内容占位符 15">
            <a:extLst>
              <a:ext uri="{FF2B5EF4-FFF2-40B4-BE49-F238E27FC236}">
                <a16:creationId xmlns:a16="http://schemas.microsoft.com/office/drawing/2014/main" id="{D3D40DBB-439A-D747-B105-1CFDAE9A24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00" y="2292694"/>
            <a:ext cx="6096000" cy="27825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FC4A25-60BD-6445-90FF-7310CED95C4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B71B4F-EC47-2649-A752-787476BDA4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126344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正文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0B1B49-AF62-4D48-8747-EA7AF8A55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7" name="内容占位符 15">
            <a:extLst>
              <a:ext uri="{FF2B5EF4-FFF2-40B4-BE49-F238E27FC236}">
                <a16:creationId xmlns:a16="http://schemas.microsoft.com/office/drawing/2014/main" id="{769632F9-3F77-A74A-95D3-7F50F13D6E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9569" y="1789044"/>
            <a:ext cx="10372863" cy="4403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9" name="内容占位符 15">
            <a:extLst>
              <a:ext uri="{FF2B5EF4-FFF2-40B4-BE49-F238E27FC236}">
                <a16:creationId xmlns:a16="http://schemas.microsoft.com/office/drawing/2014/main" id="{92F749C3-A394-6749-9E0E-8A9F1BAAF6B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9568" y="798444"/>
            <a:ext cx="10372863" cy="747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18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3A4608-D78D-1046-A663-59961B4A04AD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D6F20-8CF8-9847-A9B3-599A3E4316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47078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一：正文页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8B1C8F-D094-1C40-8064-9188058AD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316" y="-27000"/>
            <a:ext cx="12276633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6256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封面页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F133A88-44CF-2E45-B3DB-FE61DE7F08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2D1934-D22A-AD42-A597-F09F46C7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6A73-41F2-5C47-BE76-E2C2F87E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779B0A-1980-6B42-AA1B-CD01D0824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118049"/>
            <a:ext cx="10515599" cy="1528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7AF521A-1434-B94F-B9F6-C4B14C6A10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809998"/>
            <a:ext cx="10515600" cy="49795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81827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二：封面页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B47A5FA-3037-2F40-BD2D-3702665F2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13" y="-27000"/>
            <a:ext cx="12283027" cy="69120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B2AA46-93BB-4743-B64B-43EC8A87D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1241" y="5456238"/>
            <a:ext cx="8811359" cy="9001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11" name="图片占位符 12">
            <a:extLst>
              <a:ext uri="{FF2B5EF4-FFF2-40B4-BE49-F238E27FC236}">
                <a16:creationId xmlns:a16="http://schemas.microsoft.com/office/drawing/2014/main" id="{06EEADC5-40B2-7F4E-9A42-F8046FF430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5513" y="-27000"/>
            <a:ext cx="12283027" cy="49429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32BEC8-A129-0C47-B57F-EC8CADEF83B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D961E3-675C-2948-9A9B-231C5A738B2D}" type="datetime1">
              <a:rPr kumimoji="1" lang="zh-CN" altLang="en-US" smtClean="0"/>
              <a:pPr/>
              <a:t>2025/6/7</a:t>
            </a:fld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834A34-BB95-6944-8599-70D7CA0FD7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C93FE00-0B4C-AF40-8F57-0F2E12FDE39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1186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>
            <a:extLst>
              <a:ext uri="{FF2B5EF4-FFF2-40B4-BE49-F238E27FC236}">
                <a16:creationId xmlns:a16="http://schemas.microsoft.com/office/drawing/2014/main" id="{0CF3343A-5E4E-4C84-B05B-FFBF09E009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3195683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幻灯片" r:id="rId29" imgW="499" imgH="499" progId="TCLayout.ActiveDocument.1">
                  <p:embed/>
                </p:oleObj>
              </mc:Choice>
              <mc:Fallback>
                <p:oleObj name="think-cell 幻灯片" r:id="rId29" imgW="499" imgH="499" progId="TCLayout.ActiveDocument.1">
                  <p:embed/>
                  <p:pic>
                    <p:nvPicPr>
                      <p:cNvPr id="2" name="对象 1" hidden="1">
                        <a:extLst>
                          <a:ext uri="{FF2B5EF4-FFF2-40B4-BE49-F238E27FC236}">
                            <a16:creationId xmlns:a16="http://schemas.microsoft.com/office/drawing/2014/main" id="{0CF3343A-5E4E-4C84-B05B-FFBF09E009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09568" y="1789044"/>
            <a:ext cx="10372864" cy="440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13945" y="6482609"/>
            <a:ext cx="267989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B91EA9B-8D50-5F46-97E8-2C2F8639EE39}"/>
              </a:ext>
            </a:extLst>
          </p:cNvPr>
          <p:cNvGrpSpPr/>
          <p:nvPr userDrawn="1"/>
        </p:nvGrpSpPr>
        <p:grpSpPr>
          <a:xfrm>
            <a:off x="-2199910" y="-33262"/>
            <a:ext cx="1939232" cy="2960924"/>
            <a:chOff x="-2199910" y="-33262"/>
            <a:chExt cx="1939232" cy="296092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F9EFF1-0A9D-4648-9F4C-D7CEC380EA70}"/>
                </a:ext>
              </a:extLst>
            </p:cNvPr>
            <p:cNvSpPr/>
            <p:nvPr/>
          </p:nvSpPr>
          <p:spPr>
            <a:xfrm>
              <a:off x="-2199910" y="-33262"/>
              <a:ext cx="1939232" cy="296092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A17B47-ED5E-4F41-83AB-32C904D0039E}"/>
                </a:ext>
              </a:extLst>
            </p:cNvPr>
            <p:cNvSpPr txBox="1"/>
            <p:nvPr/>
          </p:nvSpPr>
          <p:spPr>
            <a:xfrm>
              <a:off x="-2084825" y="70977"/>
              <a:ext cx="501097" cy="253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r>
                <a:rPr lang="en-US" altLang="zh-CN" sz="105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Colors</a:t>
              </a:r>
              <a:endParaRPr lang="zh-CN" altLang="en-US" sz="105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E6808C4-6EA6-A044-96EB-7B73AC7353E6}"/>
                </a:ext>
              </a:extLst>
            </p:cNvPr>
            <p:cNvSpPr/>
            <p:nvPr/>
          </p:nvSpPr>
          <p:spPr>
            <a:xfrm>
              <a:off x="-2069587" y="376772"/>
              <a:ext cx="407026" cy="411429"/>
            </a:xfrm>
            <a:prstGeom prst="rect">
              <a:avLst/>
            </a:prstGeom>
            <a:solidFill>
              <a:srgbClr val="DB323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0267401-9C20-1648-944A-D7A062D1E38A}"/>
                </a:ext>
              </a:extLst>
            </p:cNvPr>
            <p:cNvSpPr/>
            <p:nvPr/>
          </p:nvSpPr>
          <p:spPr>
            <a:xfrm>
              <a:off x="-2071789" y="860723"/>
              <a:ext cx="411429" cy="411429"/>
            </a:xfrm>
            <a:prstGeom prst="rect">
              <a:avLst/>
            </a:prstGeom>
            <a:solidFill>
              <a:srgbClr val="F9C6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C046E86-03B9-6A45-B338-D609ACC424FA}"/>
                </a:ext>
              </a:extLst>
            </p:cNvPr>
            <p:cNvSpPr/>
            <p:nvPr/>
          </p:nvSpPr>
          <p:spPr>
            <a:xfrm>
              <a:off x="-2069587" y="1343492"/>
              <a:ext cx="407026" cy="411429"/>
            </a:xfrm>
            <a:prstGeom prst="rect">
              <a:avLst/>
            </a:prstGeom>
            <a:solidFill>
              <a:srgbClr val="586A87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22E2E6C-AEB1-1543-83B7-0021B30CA197}"/>
                </a:ext>
              </a:extLst>
            </p:cNvPr>
            <p:cNvSpPr/>
            <p:nvPr/>
          </p:nvSpPr>
          <p:spPr>
            <a:xfrm>
              <a:off x="-2069587" y="1829375"/>
              <a:ext cx="407026" cy="411429"/>
            </a:xfrm>
            <a:prstGeom prst="rect">
              <a:avLst/>
            </a:prstGeom>
            <a:solidFill>
              <a:srgbClr val="343743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6165355-A420-AD47-8F8D-EEBFF45A7D33}"/>
                </a:ext>
              </a:extLst>
            </p:cNvPr>
            <p:cNvSpPr/>
            <p:nvPr/>
          </p:nvSpPr>
          <p:spPr>
            <a:xfrm>
              <a:off x="-2069587" y="2311787"/>
              <a:ext cx="407026" cy="4114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A20FEB1-A0CA-9249-A7B0-9C23790CC105}"/>
                </a:ext>
              </a:extLst>
            </p:cNvPr>
            <p:cNvSpPr/>
            <p:nvPr/>
          </p:nvSpPr>
          <p:spPr>
            <a:xfrm>
              <a:off x="-1662561" y="376772"/>
              <a:ext cx="407026" cy="411429"/>
            </a:xfrm>
            <a:prstGeom prst="rect">
              <a:avLst/>
            </a:prstGeom>
            <a:solidFill>
              <a:srgbClr val="DB3237">
                <a:alpha val="7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62AABCF-7816-934C-9691-2385963DDFA7}"/>
                </a:ext>
              </a:extLst>
            </p:cNvPr>
            <p:cNvSpPr/>
            <p:nvPr/>
          </p:nvSpPr>
          <p:spPr>
            <a:xfrm>
              <a:off x="-1255535" y="376772"/>
              <a:ext cx="407026" cy="411429"/>
            </a:xfrm>
            <a:prstGeom prst="rect">
              <a:avLst/>
            </a:prstGeom>
            <a:solidFill>
              <a:srgbClr val="DB3237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CA664C-2164-8445-927A-2ECBE095F28B}"/>
                </a:ext>
              </a:extLst>
            </p:cNvPr>
            <p:cNvSpPr/>
            <p:nvPr/>
          </p:nvSpPr>
          <p:spPr>
            <a:xfrm>
              <a:off x="-848509" y="376772"/>
              <a:ext cx="407026" cy="411429"/>
            </a:xfrm>
            <a:prstGeom prst="rect">
              <a:avLst/>
            </a:prstGeom>
            <a:solidFill>
              <a:srgbClr val="DB3237">
                <a:alpha val="1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3D5FB-0908-AF46-A816-D0723CB28424}"/>
                </a:ext>
              </a:extLst>
            </p:cNvPr>
            <p:cNvSpPr/>
            <p:nvPr/>
          </p:nvSpPr>
          <p:spPr>
            <a:xfrm>
              <a:off x="-1662561" y="860723"/>
              <a:ext cx="411429" cy="411429"/>
            </a:xfrm>
            <a:prstGeom prst="rect">
              <a:avLst/>
            </a:prstGeom>
            <a:solidFill>
              <a:srgbClr val="F9C622">
                <a:alpha val="7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8E068AD-CCF4-DC40-A14B-CBB2C0289D84}"/>
                </a:ext>
              </a:extLst>
            </p:cNvPr>
            <p:cNvSpPr/>
            <p:nvPr/>
          </p:nvSpPr>
          <p:spPr>
            <a:xfrm>
              <a:off x="-1253333" y="860723"/>
              <a:ext cx="411429" cy="411429"/>
            </a:xfrm>
            <a:prstGeom prst="rect">
              <a:avLst/>
            </a:prstGeom>
            <a:solidFill>
              <a:srgbClr val="F9C622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5F4A7EB-7EC0-1B42-91EE-0084B40B52C4}"/>
                </a:ext>
              </a:extLst>
            </p:cNvPr>
            <p:cNvSpPr/>
            <p:nvPr/>
          </p:nvSpPr>
          <p:spPr>
            <a:xfrm>
              <a:off x="-848509" y="860723"/>
              <a:ext cx="411429" cy="411429"/>
            </a:xfrm>
            <a:prstGeom prst="rect">
              <a:avLst/>
            </a:prstGeom>
            <a:solidFill>
              <a:srgbClr val="F9C622">
                <a:alpha val="1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2D2BF8-E96D-D846-8C90-D173CF48687F}"/>
                </a:ext>
              </a:extLst>
            </p:cNvPr>
            <p:cNvSpPr/>
            <p:nvPr/>
          </p:nvSpPr>
          <p:spPr>
            <a:xfrm>
              <a:off x="-1660150" y="1343492"/>
              <a:ext cx="407026" cy="411429"/>
            </a:xfrm>
            <a:prstGeom prst="rect">
              <a:avLst/>
            </a:prstGeom>
            <a:solidFill>
              <a:srgbClr val="586A87">
                <a:alpha val="7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26D00F4-0B7E-774F-B5C0-6B500ED70D65}"/>
                </a:ext>
              </a:extLst>
            </p:cNvPr>
            <p:cNvSpPr/>
            <p:nvPr/>
          </p:nvSpPr>
          <p:spPr>
            <a:xfrm>
              <a:off x="-1255851" y="1343492"/>
              <a:ext cx="407026" cy="411429"/>
            </a:xfrm>
            <a:prstGeom prst="rect">
              <a:avLst/>
            </a:prstGeom>
            <a:solidFill>
              <a:srgbClr val="586A87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E5348FE8-F858-E04B-BB9E-9662932A4365}"/>
                </a:ext>
              </a:extLst>
            </p:cNvPr>
            <p:cNvSpPr/>
            <p:nvPr/>
          </p:nvSpPr>
          <p:spPr>
            <a:xfrm>
              <a:off x="-846098" y="1343492"/>
              <a:ext cx="407026" cy="411429"/>
            </a:xfrm>
            <a:prstGeom prst="rect">
              <a:avLst/>
            </a:prstGeom>
            <a:solidFill>
              <a:srgbClr val="586A87">
                <a:alpha val="1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090D080-8C7E-EF4F-906F-48EA980EF704}"/>
                </a:ext>
              </a:extLst>
            </p:cNvPr>
            <p:cNvSpPr/>
            <p:nvPr/>
          </p:nvSpPr>
          <p:spPr>
            <a:xfrm>
              <a:off x="-1662877" y="1829375"/>
              <a:ext cx="407026" cy="411429"/>
            </a:xfrm>
            <a:prstGeom prst="rect">
              <a:avLst/>
            </a:prstGeom>
            <a:solidFill>
              <a:srgbClr val="343743">
                <a:alpha val="7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C8815D7-5E82-EB46-B8F5-3E36613A1BDA}"/>
                </a:ext>
              </a:extLst>
            </p:cNvPr>
            <p:cNvSpPr/>
            <p:nvPr/>
          </p:nvSpPr>
          <p:spPr>
            <a:xfrm>
              <a:off x="-1255851" y="1829375"/>
              <a:ext cx="407026" cy="411429"/>
            </a:xfrm>
            <a:prstGeom prst="rect">
              <a:avLst/>
            </a:prstGeom>
            <a:solidFill>
              <a:srgbClr val="343743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5C9D3F6-F4B9-2645-B73A-E26D3A5AF82F}"/>
                </a:ext>
              </a:extLst>
            </p:cNvPr>
            <p:cNvSpPr/>
            <p:nvPr/>
          </p:nvSpPr>
          <p:spPr>
            <a:xfrm>
              <a:off x="-847305" y="1829375"/>
              <a:ext cx="407026" cy="411429"/>
            </a:xfrm>
            <a:prstGeom prst="rect">
              <a:avLst/>
            </a:prstGeom>
            <a:solidFill>
              <a:srgbClr val="343743">
                <a:alpha val="1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88A0FA4-FECE-BF4D-B77A-40FA9E38ED55}"/>
                </a:ext>
              </a:extLst>
            </p:cNvPr>
            <p:cNvSpPr/>
            <p:nvPr/>
          </p:nvSpPr>
          <p:spPr>
            <a:xfrm>
              <a:off x="-1660415" y="2311787"/>
              <a:ext cx="407026" cy="41142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264B747-7924-2D43-A00F-19B215607E63}"/>
                </a:ext>
              </a:extLst>
            </p:cNvPr>
            <p:cNvSpPr/>
            <p:nvPr/>
          </p:nvSpPr>
          <p:spPr>
            <a:xfrm>
              <a:off x="-1253124" y="2311787"/>
              <a:ext cx="407026" cy="41142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0B760C4-4639-314F-BBF3-3E65F31B1042}"/>
                </a:ext>
              </a:extLst>
            </p:cNvPr>
            <p:cNvSpPr/>
            <p:nvPr/>
          </p:nvSpPr>
          <p:spPr>
            <a:xfrm>
              <a:off x="-846098" y="2311787"/>
              <a:ext cx="407026" cy="41142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1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7" r:id="rId25"/>
    <p:sldLayoutId id="2147483696" r:id="rId2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5400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9972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4544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911600" marR="0" indent="-254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874300-BE76-4646-8350-1D975D7B9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965" y="1527417"/>
            <a:ext cx="11691969" cy="1528424"/>
          </a:xfrm>
        </p:spPr>
        <p:txBody>
          <a:bodyPr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" altLang="zh-CN" sz="3200" dirty="0"/>
              <a:t>Explainable Deepfake Detection: </a:t>
            </a:r>
          </a:p>
          <a:p>
            <a:pPr algn="ctr">
              <a:lnSpc>
                <a:spcPct val="150000"/>
              </a:lnSpc>
            </a:pPr>
            <a:r>
              <a:rPr lang="en" altLang="zh-CN" sz="2800" dirty="0"/>
              <a:t>Leveraging Vision-Language Models for Multimedia Authentication</a:t>
            </a:r>
            <a:endParaRPr lang="zh-CN" altLang="en-US" sz="2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AAF44-3EEC-484F-88F9-C3B0357BAF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365" y="3796687"/>
            <a:ext cx="10515600" cy="1945075"/>
          </a:xfrm>
        </p:spPr>
        <p:txBody>
          <a:bodyPr>
            <a:noAutofit/>
          </a:bodyPr>
          <a:lstStyle/>
          <a:p>
            <a:pPr algn="r"/>
            <a:r>
              <a:rPr lang="en-US" altLang="zh-CN" dirty="0" err="1"/>
              <a:t>Guangliang</a:t>
            </a:r>
            <a:r>
              <a:rPr lang="zh-CN" altLang="en-US" dirty="0"/>
              <a:t> </a:t>
            </a:r>
            <a:r>
              <a:rPr lang="en-US" altLang="zh-CN" dirty="0"/>
              <a:t>Cheng</a:t>
            </a:r>
          </a:p>
          <a:p>
            <a:pPr algn="r"/>
            <a:r>
              <a:rPr lang="en-US" altLang="zh-CN" dirty="0"/>
              <a:t>Reader</a:t>
            </a:r>
            <a:r>
              <a:rPr lang="zh-CN" altLang="en-US" dirty="0"/>
              <a:t> </a:t>
            </a:r>
            <a:r>
              <a:rPr lang="en-US" altLang="zh-CN" dirty="0"/>
              <a:t>(Associate</a:t>
            </a:r>
            <a:r>
              <a:rPr lang="zh-CN" altLang="en-US" dirty="0"/>
              <a:t> </a:t>
            </a:r>
            <a:r>
              <a:rPr lang="en-US" altLang="zh-CN" dirty="0"/>
              <a:t>Professor)</a:t>
            </a:r>
          </a:p>
          <a:p>
            <a:pPr algn="r"/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</a:p>
          <a:p>
            <a:pPr algn="r"/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Liverpool</a:t>
            </a:r>
          </a:p>
          <a:p>
            <a:pPr algn="r"/>
            <a:r>
              <a:rPr lang="en-US" altLang="zh-CN" dirty="0"/>
              <a:t>2025.06.09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415AE3-B676-46F4-9DAB-BF84BB39F4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8935EC-FECC-7C4C-AEDF-F74D0751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34" y="340542"/>
            <a:ext cx="3695700" cy="9779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2232D92-A31B-DEEE-0444-E220E756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9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3784C6-5E32-5314-4134-05FD116C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300" y="101600"/>
            <a:ext cx="6985000" cy="66548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8639EB-A291-AF8A-89B3-AD8F1481814D}"/>
              </a:ext>
            </a:extLst>
          </p:cNvPr>
          <p:cNvSpPr txBox="1"/>
          <p:nvPr/>
        </p:nvSpPr>
        <p:spPr>
          <a:xfrm>
            <a:off x="225356" y="1258957"/>
            <a:ext cx="118397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Examples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DCC0F4C-2FE6-831B-395E-228CC088EA88}"/>
              </a:ext>
            </a:extLst>
          </p:cNvPr>
          <p:cNvCxnSpPr>
            <a:cxnSpLocks/>
          </p:cNvCxnSpPr>
          <p:nvPr/>
        </p:nvCxnSpPr>
        <p:spPr>
          <a:xfrm>
            <a:off x="2132286" y="3523129"/>
            <a:ext cx="1605996" cy="605118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279343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D2E55F-E72F-ACD7-4548-C056ED0019B8}"/>
              </a:ext>
            </a:extLst>
          </p:cNvPr>
          <p:cNvSpPr txBox="1"/>
          <p:nvPr/>
        </p:nvSpPr>
        <p:spPr>
          <a:xfrm>
            <a:off x="586832" y="1951675"/>
            <a:ext cx="11126197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Pros:</a:t>
            </a:r>
          </a:p>
          <a:p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localization, and explanation tasks.</a:t>
            </a:r>
          </a:p>
          <a:p>
            <a:endParaRPr lang="en-GB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One Method: SIDA, capable of detecting fake types, localizing tampered regions, and   providing explanations for its decisions.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/>
              <a:t>Cons</a:t>
            </a:r>
            <a:r>
              <a:rPr lang="en-US" altLang="zh-CN" sz="2400" dirty="0"/>
              <a:t>: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scale of the dataset is not large enough.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generation methods used are relatively limited.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localization capability lacks sufficient generalization.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interpretable textual descriptions are relatively coarse.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4DC7CA-EBF5-6D48-5D7C-B6DBF154201A}"/>
              </a:ext>
            </a:extLst>
          </p:cNvPr>
          <p:cNvSpPr txBox="1"/>
          <p:nvPr/>
        </p:nvSpPr>
        <p:spPr>
          <a:xfrm>
            <a:off x="225356" y="1258957"/>
            <a:ext cx="152701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Pros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lang="en-US" altLang="zh-CN" sz="2000" b="1" dirty="0"/>
              <a:t>&amp;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Cons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8238988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1C427C-A88E-A53C-A4A8-E98F56A9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566" y="1800563"/>
            <a:ext cx="10066598" cy="41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45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17C5F-3805-BF68-A591-226E0BB4848B}"/>
              </a:ext>
            </a:extLst>
          </p:cNvPr>
          <p:cNvSpPr txBox="1"/>
          <p:nvPr/>
        </p:nvSpPr>
        <p:spPr>
          <a:xfrm>
            <a:off x="225356" y="1362546"/>
            <a:ext cx="253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Motivations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18EA186-82E4-7AEC-2798-2831A3E65339}"/>
              </a:ext>
            </a:extLst>
          </p:cNvPr>
          <p:cNvSpPr txBox="1"/>
          <p:nvPr/>
        </p:nvSpPr>
        <p:spPr>
          <a:xfrm>
            <a:off x="225356" y="2285626"/>
            <a:ext cx="11836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Dataset Diversity and Realism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Existing forgery datasets lack the scale, category diversity, and generative quality needed to reflect real-world social media content.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Cross-Domain Generalization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Current benchmarks do not evaluate models on out-of-distribution generative techniques, limiting their robustness in practical scenarios.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Lack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ine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-grained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 in Detection Models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Most detection methods offer binary outputs without explaining their decisions, making them unsuitable for high-stakes, user-    facing environments.</a:t>
            </a:r>
          </a:p>
        </p:txBody>
      </p:sp>
    </p:spTree>
    <p:extLst>
      <p:ext uri="{BB962C8B-B14F-4D97-AF65-F5344CB8AC3E}">
        <p14:creationId xmlns:p14="http://schemas.microsoft.com/office/powerpoint/2010/main" val="8829354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99ED1C56-2CF4-4CA7-BE6F-FDBF01B41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113" y="1339411"/>
            <a:ext cx="7856910" cy="477813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03960882-5070-D61C-AAFC-C319479E324A}"/>
              </a:ext>
            </a:extLst>
          </p:cNvPr>
          <p:cNvSpPr txBox="1"/>
          <p:nvPr/>
        </p:nvSpPr>
        <p:spPr>
          <a:xfrm>
            <a:off x="154974" y="1859340"/>
            <a:ext cx="4025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2M+ </a:t>
            </a:r>
            <a:r>
              <a:rPr lang="en-GB" sz="2400" dirty="0"/>
              <a:t>High-quality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100K</a:t>
            </a:r>
            <a:r>
              <a:rPr lang="en-GB" sz="2400" dirty="0"/>
              <a:t> In-domain 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100K</a:t>
            </a:r>
            <a:r>
              <a:rPr lang="en-GB" sz="2400" dirty="0"/>
              <a:t> Out-of-domain Test set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75A73A1-2F2F-CD38-2FE9-43BFE98B0468}"/>
              </a:ext>
            </a:extLst>
          </p:cNvPr>
          <p:cNvSpPr/>
          <p:nvPr/>
        </p:nvSpPr>
        <p:spPr>
          <a:xfrm>
            <a:off x="764575" y="6429606"/>
            <a:ext cx="9939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Huang et al. So-Fake: Benchmarking and Explaining Social Media Image Forgery Detection</a:t>
            </a:r>
          </a:p>
        </p:txBody>
      </p:sp>
    </p:spTree>
    <p:extLst>
      <p:ext uri="{BB962C8B-B14F-4D97-AF65-F5344CB8AC3E}">
        <p14:creationId xmlns:p14="http://schemas.microsoft.com/office/powerpoint/2010/main" val="33843644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DE3A6ED-CC58-08BC-A02C-AE0B234D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9554"/>
            <a:ext cx="12192000" cy="46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42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125AE60-DE6E-C52E-9891-37B0AF77F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970" y="1141634"/>
            <a:ext cx="76866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769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2D9633C-C5DB-C4EC-E94A-FA2BA827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153575"/>
            <a:ext cx="10605655" cy="55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49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66C9FE-EC2B-9D46-AF60-BEB9E07A3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33" y="1882098"/>
            <a:ext cx="7667625" cy="47625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689BB44D-03B7-07AB-13AE-710AD69E0571}"/>
              </a:ext>
            </a:extLst>
          </p:cNvPr>
          <p:cNvSpPr txBox="1"/>
          <p:nvPr/>
        </p:nvSpPr>
        <p:spPr>
          <a:xfrm>
            <a:off x="2438033" y="3425725"/>
            <a:ext cx="3212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training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start </a:t>
            </a:r>
          </a:p>
          <a:p>
            <a:pPr marL="342900" indent="-342900"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GPRO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0B844D4B-FA8D-F0BF-0E4F-32C751C6F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86" y="1755514"/>
            <a:ext cx="1556238" cy="4344498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304EAEC2-0427-5E1B-F149-36E5739311AC}"/>
              </a:ext>
            </a:extLst>
          </p:cNvPr>
          <p:cNvSpPr txBox="1"/>
          <p:nvPr/>
        </p:nvSpPr>
        <p:spPr>
          <a:xfrm>
            <a:off x="6025662" y="3241059"/>
            <a:ext cx="45315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Five reward functions: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Thinking format reward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reward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format reward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IOU reward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L1 reward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412160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6B92372-A8E0-BD32-81BA-CAB2EB8E8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414" y="1924632"/>
            <a:ext cx="9887585" cy="37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648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7113C2B-2126-6500-4EA4-AC4FD24CB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286" y="2412779"/>
            <a:ext cx="3007768" cy="3007768"/>
          </a:xfrm>
          <a:prstGeom prst="rect">
            <a:avLst/>
          </a:prstGeom>
        </p:spPr>
      </p:pic>
      <p:pic>
        <p:nvPicPr>
          <p:cNvPr id="8" name="Picture 42">
            <a:extLst>
              <a:ext uri="{FF2B5EF4-FFF2-40B4-BE49-F238E27FC236}">
                <a16:creationId xmlns:a16="http://schemas.microsoft.com/office/drawing/2014/main" id="{2A8A410B-3E06-FFFB-1599-9CCF00480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094" y="2412779"/>
            <a:ext cx="3007768" cy="3007768"/>
          </a:xfrm>
          <a:prstGeom prst="rect">
            <a:avLst/>
          </a:prstGeom>
        </p:spPr>
      </p:pic>
      <p:pic>
        <p:nvPicPr>
          <p:cNvPr id="9" name="Picture 1045">
            <a:extLst>
              <a:ext uri="{FF2B5EF4-FFF2-40B4-BE49-F238E27FC236}">
                <a16:creationId xmlns:a16="http://schemas.microsoft.com/office/drawing/2014/main" id="{1AE36412-FF09-D71A-9838-93DE83570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862" y="2412779"/>
            <a:ext cx="3007768" cy="3007768"/>
          </a:xfrm>
          <a:prstGeom prst="rect">
            <a:avLst/>
          </a:prstGeom>
        </p:spPr>
      </p:pic>
      <p:pic>
        <p:nvPicPr>
          <p:cNvPr id="10" name="Picture 1061">
            <a:extLst>
              <a:ext uri="{FF2B5EF4-FFF2-40B4-BE49-F238E27FC236}">
                <a16:creationId xmlns:a16="http://schemas.microsoft.com/office/drawing/2014/main" id="{7D57FF2F-A35E-D10B-E5CF-DEDA3FBB5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630" y="2412779"/>
            <a:ext cx="3007768" cy="30077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FC0280-6A30-232D-46F1-DBD057D56725}"/>
              </a:ext>
            </a:extLst>
          </p:cNvPr>
          <p:cNvSpPr txBox="1"/>
          <p:nvPr/>
        </p:nvSpPr>
        <p:spPr>
          <a:xfrm>
            <a:off x="4963886" y="1763230"/>
            <a:ext cx="20944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solidFill>
                  <a:srgbClr val="FF0000"/>
                </a:solidFill>
              </a:rPr>
              <a:t>Real/Fake?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1AB1A-C418-0844-0A5F-D69B503D8095}"/>
              </a:ext>
            </a:extLst>
          </p:cNvPr>
          <p:cNvSpPr txBox="1"/>
          <p:nvPr/>
        </p:nvSpPr>
        <p:spPr>
          <a:xfrm>
            <a:off x="225356" y="5952223"/>
            <a:ext cx="1188604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Alan</a:t>
            </a:r>
            <a:r>
              <a:rPr lang="zh-CN" altLang="en-US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Turing</a:t>
            </a:r>
            <a:r>
              <a:rPr lang="zh-CN" altLang="en-US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Institute</a:t>
            </a:r>
            <a:r>
              <a:rPr lang="zh-CN" altLang="en-US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Research</a:t>
            </a:r>
            <a:r>
              <a:rPr lang="zh-CN" altLang="en-US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Trebuchet MS" panose="020B0703020202090204" pitchFamily="34" charset="0"/>
              </a:rPr>
              <a:t>Grant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.</a:t>
            </a:r>
            <a:r>
              <a:rPr lang="zh-CN" altLang="en-US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“</a:t>
            </a:r>
            <a:r>
              <a:rPr lang="en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An Ethical and Robust AI Development Framework: Assessing Correctness and Detecting Fakes.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”</a:t>
            </a:r>
            <a:r>
              <a:rPr lang="zh-CN" altLang="en-US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£</a:t>
            </a:r>
            <a:r>
              <a:rPr lang="zh-CN" altLang="en-US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260K</a:t>
            </a:r>
            <a:r>
              <a:rPr lang="zh-CN" altLang="en-US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 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(PI</a:t>
            </a:r>
            <a:r>
              <a:rPr lang="en-US" altLang="zh-CN" i="1" dirty="0">
                <a:solidFill>
                  <a:srgbClr val="494E52"/>
                </a:solidFill>
                <a:latin typeface="Trebuchet MS" panose="020B0703020202090204" pitchFamily="34" charset="0"/>
              </a:rPr>
              <a:t>,</a:t>
            </a:r>
            <a:r>
              <a:rPr lang="zh-CN" altLang="en-US" i="1" dirty="0">
                <a:solidFill>
                  <a:srgbClr val="494E52"/>
                </a:solidFill>
                <a:latin typeface="Trebuchet MS" panose="020B0703020202090204" pitchFamily="34" charset="0"/>
              </a:rPr>
              <a:t> </a:t>
            </a:r>
            <a:r>
              <a:rPr lang="en-US" altLang="zh-CN" i="1" dirty="0">
                <a:solidFill>
                  <a:srgbClr val="494E52"/>
                </a:solidFill>
                <a:latin typeface="Trebuchet MS" panose="020B0703020202090204" pitchFamily="34" charset="0"/>
              </a:rPr>
              <a:t>with</a:t>
            </a:r>
            <a:r>
              <a:rPr lang="zh-CN" altLang="en-US" i="1" dirty="0">
                <a:solidFill>
                  <a:srgbClr val="494E52"/>
                </a:solidFill>
                <a:latin typeface="Trebuchet MS" panose="020B0703020202090204" pitchFamily="34" charset="0"/>
              </a:rPr>
              <a:t> </a:t>
            </a:r>
            <a:r>
              <a:rPr lang="en-US" altLang="zh-CN" i="1" dirty="0">
                <a:solidFill>
                  <a:srgbClr val="494E52"/>
                </a:solidFill>
                <a:latin typeface="Trebuchet MS" panose="020B0703020202090204" pitchFamily="34" charset="0"/>
              </a:rPr>
              <a:t>Prof.</a:t>
            </a:r>
            <a:r>
              <a:rPr lang="zh-CN" altLang="en-US" i="1" dirty="0">
                <a:solidFill>
                  <a:srgbClr val="494E52"/>
                </a:solidFill>
                <a:latin typeface="Trebuchet MS" panose="020B0703020202090204" pitchFamily="34" charset="0"/>
              </a:rPr>
              <a:t> </a:t>
            </a:r>
            <a:r>
              <a:rPr lang="en-US" altLang="zh-CN" i="1" dirty="0" err="1">
                <a:solidFill>
                  <a:srgbClr val="494E52"/>
                </a:solidFill>
                <a:latin typeface="Trebuchet MS" panose="020B0703020202090204" pitchFamily="34" charset="0"/>
              </a:rPr>
              <a:t>Xiaowei</a:t>
            </a:r>
            <a:r>
              <a:rPr lang="zh-CN" altLang="en-US" i="1" dirty="0">
                <a:solidFill>
                  <a:srgbClr val="494E52"/>
                </a:solidFill>
                <a:latin typeface="Trebuchet MS" panose="020B0703020202090204" pitchFamily="34" charset="0"/>
              </a:rPr>
              <a:t> </a:t>
            </a:r>
            <a:r>
              <a:rPr lang="en-US" altLang="zh-CN" i="1" dirty="0">
                <a:solidFill>
                  <a:srgbClr val="494E52"/>
                </a:solidFill>
                <a:latin typeface="Trebuchet MS" panose="020B0703020202090204" pitchFamily="34" charset="0"/>
              </a:rPr>
              <a:t>Huang</a:t>
            </a:r>
            <a:r>
              <a:rPr lang="en-US" altLang="zh-CN" b="0" i="1" dirty="0">
                <a:solidFill>
                  <a:srgbClr val="494E52"/>
                </a:solidFill>
                <a:effectLst/>
                <a:latin typeface="Trebuchet MS" panose="020B0703020202090204" pitchFamily="34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3084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B8693CE-34CA-5CF7-97E8-5CD18340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4" y="1737872"/>
            <a:ext cx="11673279" cy="42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54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813A6A7F-3E74-0642-4E94-D0C58B01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35" y="1432910"/>
            <a:ext cx="9667929" cy="52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53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62857D2-520F-92F4-25F1-B0DD14C2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11" y="1525434"/>
            <a:ext cx="10401733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9036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3E9341-4F38-BC17-0E97-FB25D862A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83" y="1944370"/>
            <a:ext cx="9544034" cy="38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0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F546678-6331-787B-50FF-92B94DF4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91" y="1313215"/>
            <a:ext cx="5777214" cy="468085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25926F-ADBA-2B2C-9742-A43217493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05" y="1690422"/>
            <a:ext cx="6209595" cy="3926442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DDA74CB-F131-68A6-C06B-B6CEAFB54177}"/>
              </a:ext>
            </a:extLst>
          </p:cNvPr>
          <p:cNvSpPr/>
          <p:nvPr/>
        </p:nvSpPr>
        <p:spPr>
          <a:xfrm>
            <a:off x="1132114" y="6371278"/>
            <a:ext cx="10389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Wen et al. </a:t>
            </a:r>
            <a:r>
              <a:rPr lang="en-GB" dirty="0" err="1"/>
              <a:t>BusterX</a:t>
            </a:r>
            <a:r>
              <a:rPr lang="en-GB" dirty="0"/>
              <a:t>: MLLM-Powered AI-Generated Video Forgery Detection and Explanation</a:t>
            </a:r>
          </a:p>
        </p:txBody>
      </p:sp>
    </p:spTree>
    <p:extLst>
      <p:ext uri="{BB962C8B-B14F-4D97-AF65-F5344CB8AC3E}">
        <p14:creationId xmlns:p14="http://schemas.microsoft.com/office/powerpoint/2010/main" val="38953449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469C210-70ED-2E57-C9B6-AC4DF4A9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021" y="1262103"/>
            <a:ext cx="8377483" cy="55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049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F41B44C7-1FDA-6550-C959-C53F38245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25" y="775606"/>
            <a:ext cx="9848850" cy="33909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86D33B4-4A6C-2A80-02D7-9F43FB300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25" y="4166506"/>
            <a:ext cx="9810750" cy="230505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84C038A9-D893-9AA5-E058-E1F806295266}"/>
              </a:ext>
            </a:extLst>
          </p:cNvPr>
          <p:cNvSpPr/>
          <p:nvPr/>
        </p:nvSpPr>
        <p:spPr>
          <a:xfrm>
            <a:off x="1025524" y="6471556"/>
            <a:ext cx="10495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He et al. </a:t>
            </a:r>
            <a:r>
              <a:rPr lang="en-GB" dirty="0"/>
              <a:t>Towards Explainable Bilingual Multimodal Misinformation Detection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8449887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3075677-CB0B-8651-D1DB-72129D87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5" y="2198687"/>
            <a:ext cx="10865707" cy="32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538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BF72C8A0-4C02-5F1B-3939-C7E6D5BA8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30" y="1610177"/>
            <a:ext cx="11243126" cy="416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12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874300-BE76-4646-8350-1D975D7B9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1503" y="1974688"/>
            <a:ext cx="10515599" cy="2538618"/>
          </a:xfrm>
        </p:spPr>
        <p:txBody>
          <a:bodyPr>
            <a:noAutofit/>
          </a:bodyPr>
          <a:lstStyle/>
          <a:p>
            <a:pPr algn="ctr"/>
            <a:r>
              <a:rPr lang="en-US" altLang="zh-CN" sz="4400" dirty="0"/>
              <a:t>Thanks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your</a:t>
            </a:r>
            <a:r>
              <a:rPr lang="zh-CN" altLang="en-US" sz="4400" dirty="0"/>
              <a:t> </a:t>
            </a:r>
            <a:r>
              <a:rPr lang="en-US" altLang="zh-CN" sz="4400" dirty="0"/>
              <a:t>watching</a:t>
            </a:r>
          </a:p>
          <a:p>
            <a:pPr algn="ctr"/>
            <a:endParaRPr lang="en-US" altLang="zh-CN" sz="4400" dirty="0"/>
          </a:p>
          <a:p>
            <a:pPr algn="ctr"/>
            <a:r>
              <a:rPr lang="en-US" altLang="zh-CN" sz="4400" dirty="0"/>
              <a:t>Q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415AE3-B676-46F4-9DAB-BF84BB39F4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316EFB7-1C8C-5D44-928E-A8F783D019AF}" type="slidenum">
              <a:rPr kumimoji="1" lang="zh-CN" altLang="en-US" smtClean="0"/>
              <a:t>29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8935EC-FECC-7C4C-AEDF-F74D0751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34" y="340542"/>
            <a:ext cx="3695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FE2839-C242-0F3F-7F37-E29DF8676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" y="1674041"/>
            <a:ext cx="11943244" cy="24446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A42598-48C0-24AD-C897-72122C7E5FA3}"/>
              </a:ext>
            </a:extLst>
          </p:cNvPr>
          <p:cNvSpPr txBox="1"/>
          <p:nvPr/>
        </p:nvSpPr>
        <p:spPr>
          <a:xfrm>
            <a:off x="5344731" y="1136959"/>
            <a:ext cx="208349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b="1" dirty="0">
                <a:solidFill>
                  <a:srgbClr val="FF0000"/>
                </a:solidFill>
              </a:rPr>
              <a:t>Real/Fake?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7F53FC-AC21-393C-7135-61C5F89E9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7" y="4129323"/>
            <a:ext cx="12107623" cy="255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7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E91AED-042A-1FA0-76C1-931A1DC658A0}"/>
              </a:ext>
            </a:extLst>
          </p:cNvPr>
          <p:cNvSpPr txBox="1"/>
          <p:nvPr/>
        </p:nvSpPr>
        <p:spPr>
          <a:xfrm>
            <a:off x="5284399" y="5179545"/>
            <a:ext cx="162319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CVPR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2025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EDBEC-8569-2BF5-2C58-155C63D559B2}"/>
              </a:ext>
            </a:extLst>
          </p:cNvPr>
          <p:cNvSpPr txBox="1"/>
          <p:nvPr/>
        </p:nvSpPr>
        <p:spPr>
          <a:xfrm>
            <a:off x="225356" y="6207392"/>
            <a:ext cx="1184554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CN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Huang</a:t>
            </a:r>
            <a:r>
              <a:rPr lang="zh-CN" altLang="en-US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et</a:t>
            </a:r>
            <a:r>
              <a:rPr lang="zh-CN" altLang="en-US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altLang="zh-CN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al.</a:t>
            </a:r>
            <a:r>
              <a:rPr lang="zh-CN" altLang="en-US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" altLang="zh-CN" sz="160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SIDA: Social Media Image Deepfake Detection, Localization and Explanation with Large Multimodal Model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5813F0-05C5-C8D3-678A-41087A264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7" y="1835375"/>
            <a:ext cx="11261621" cy="31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4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E63735-2541-DDA1-7558-C52F482917EB}"/>
              </a:ext>
            </a:extLst>
          </p:cNvPr>
          <p:cNvSpPr txBox="1"/>
          <p:nvPr/>
        </p:nvSpPr>
        <p:spPr>
          <a:xfrm>
            <a:off x="225356" y="1232856"/>
            <a:ext cx="148213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Motivations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C5311C8-4599-3CE9-5914-505D431B44EF}"/>
              </a:ext>
            </a:extLst>
          </p:cNvPr>
          <p:cNvSpPr txBox="1"/>
          <p:nvPr/>
        </p:nvSpPr>
        <p:spPr>
          <a:xfrm>
            <a:off x="202691" y="1997839"/>
            <a:ext cx="117866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generative technology have made </a:t>
            </a:r>
            <a:r>
              <a:rPr lang="en-GB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non-facial deepfakes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like object and partial manipulations, increasingly challenging to detect.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datasets have limitations such as outdated generative methods, a lack of focus on specific manipulations, and unclear criteria for content authenticity.</a:t>
            </a:r>
          </a:p>
          <a:p>
            <a:pPr marL="342900" indent="-342900">
              <a:buAutoNum type="arabicPeriod" startAt="2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often mixes synthetic and tampered content, which current detection methods struggle to handle effectively.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dataset is needed with high-quality annotations, enabling detection of both synthetic and tampered content, and providing detailed judgment criteria.</a:t>
            </a:r>
          </a:p>
        </p:txBody>
      </p:sp>
    </p:spTree>
    <p:extLst>
      <p:ext uri="{BB962C8B-B14F-4D97-AF65-F5344CB8AC3E}">
        <p14:creationId xmlns:p14="http://schemas.microsoft.com/office/powerpoint/2010/main" val="26008379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8D1892-0870-E83B-ABE6-50839928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087" y="1432910"/>
            <a:ext cx="7394963" cy="5232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FE63735-2541-DDA1-7558-C52F482917EB}"/>
              </a:ext>
            </a:extLst>
          </p:cNvPr>
          <p:cNvSpPr txBox="1"/>
          <p:nvPr/>
        </p:nvSpPr>
        <p:spPr>
          <a:xfrm>
            <a:off x="225356" y="1232856"/>
            <a:ext cx="183960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Task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Definition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5934859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67B822E-3CA3-CC3F-5BCD-9CCE10232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882" y="1916059"/>
            <a:ext cx="8645591" cy="43978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C79DDC1-2AF4-7403-0F7A-805F6883F40C}"/>
              </a:ext>
            </a:extLst>
          </p:cNvPr>
          <p:cNvSpPr txBox="1"/>
          <p:nvPr/>
        </p:nvSpPr>
        <p:spPr>
          <a:xfrm>
            <a:off x="701415" y="6313861"/>
            <a:ext cx="107891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The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first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large-scale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social</a:t>
            </a:r>
            <a:r>
              <a:rPr lang="en-US" altLang="zh-CN" b="1" dirty="0"/>
              <a:t>-media</a:t>
            </a:r>
            <a:r>
              <a:rPr lang="zh-CN" altLang="en-US" dirty="0"/>
              <a:t> </a:t>
            </a:r>
            <a:r>
              <a:rPr lang="en-US" altLang="zh-CN" dirty="0"/>
              <a:t>deepfake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b="1" dirty="0"/>
              <a:t>detection,</a:t>
            </a:r>
            <a:r>
              <a:rPr lang="zh-CN" altLang="en-US" b="1" dirty="0"/>
              <a:t> </a:t>
            </a:r>
            <a:r>
              <a:rPr lang="en-US" altLang="zh-CN" b="1" dirty="0"/>
              <a:t>localization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explanation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3AD1ED-78B6-E4BE-3F73-5AB312329B2D}"/>
              </a:ext>
            </a:extLst>
          </p:cNvPr>
          <p:cNvSpPr txBox="1"/>
          <p:nvPr/>
        </p:nvSpPr>
        <p:spPr>
          <a:xfrm>
            <a:off x="225356" y="1239020"/>
            <a:ext cx="245355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Dataset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Comparison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2313894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5EF9C4-5F18-FF95-00EA-71C8DD43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6" y="1914659"/>
            <a:ext cx="11885107" cy="463128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45F700-C39A-CEAC-F74E-F7C1BBF06A7E}"/>
              </a:ext>
            </a:extLst>
          </p:cNvPr>
          <p:cNvSpPr txBox="1"/>
          <p:nvPr/>
        </p:nvSpPr>
        <p:spPr>
          <a:xfrm>
            <a:off x="225356" y="1239020"/>
            <a:ext cx="380969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Dataset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Construction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 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--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lang="en-US" altLang="zh-CN" sz="2000" b="1" dirty="0"/>
              <a:t>Object/Part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Tampered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 </a:t>
            </a:r>
            <a:r>
              <a:rPr lang="en-US" altLang="zh-CN" sz="2000" b="1" dirty="0"/>
              <a:t>data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2955354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155057" y="0"/>
            <a:ext cx="4036943" cy="1120854"/>
          </a:xfrm>
          <a:prstGeom prst="rect">
            <a:avLst/>
          </a:prstGeom>
          <a:solidFill>
            <a:srgbClr val="02656A"/>
          </a:solidFill>
          <a:ln w="12700" cap="flat">
            <a:solidFill>
              <a:srgbClr val="02656A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225356" y="312056"/>
            <a:ext cx="11966644" cy="496742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AI-Content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</a:t>
            </a: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587895-2420-8C6F-044C-03F55BB6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04" y="0"/>
            <a:ext cx="2083496" cy="11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8338F61-230F-7198-FDDA-F3D014BE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14" y="1379902"/>
            <a:ext cx="10144286" cy="53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9174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68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m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27208</TotalTime>
  <Words>573</Words>
  <Application>Microsoft Macintosh PowerPoint</Application>
  <PresentationFormat>宽屏</PresentationFormat>
  <Paragraphs>90</Paragraphs>
  <Slides>29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等线 Light</vt:lpstr>
      <vt:lpstr>Microsoft YaHei</vt:lpstr>
      <vt:lpstr>Arial</vt:lpstr>
      <vt:lpstr>Lucida Grande</vt:lpstr>
      <vt:lpstr>Times New Roman</vt:lpstr>
      <vt:lpstr>Trebuchet MS</vt:lpstr>
      <vt:lpstr>Office 主题​​</vt:lpstr>
      <vt:lpstr>think-cell 幻灯片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陈晋博</dc:creator>
  <cp:lastModifiedBy>Cheng, Guangliang</cp:lastModifiedBy>
  <cp:revision>517</cp:revision>
  <dcterms:modified xsi:type="dcterms:W3CDTF">2025-06-08T23:39:29Z</dcterms:modified>
</cp:coreProperties>
</file>